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9" r:id="rId3"/>
    <p:sldId id="265" r:id="rId4"/>
    <p:sldId id="273" r:id="rId5"/>
    <p:sldId id="257" r:id="rId6"/>
    <p:sldId id="270" r:id="rId7"/>
    <p:sldId id="271" r:id="rId8"/>
    <p:sldId id="272" r:id="rId9"/>
    <p:sldId id="274" r:id="rId10"/>
    <p:sldId id="261" r:id="rId11"/>
    <p:sldId id="27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54178B7-982C-44DB-8A90-0BFA38513B36}" type="datetimeFigureOut">
              <a:rPr lang="en-NZ" smtClean="0"/>
              <a:t>2/07/2013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6882C6F-F930-4E8E-8EDD-1BACB195D255}"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4178B7-982C-44DB-8A90-0BFA38513B36}" type="datetimeFigureOut">
              <a:rPr lang="en-NZ" smtClean="0"/>
              <a:t>2/07/2013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6882C6F-F930-4E8E-8EDD-1BACB195D255}"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4178B7-982C-44DB-8A90-0BFA38513B36}" type="datetimeFigureOut">
              <a:rPr lang="en-NZ" smtClean="0"/>
              <a:t>2/07/2013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6882C6F-F930-4E8E-8EDD-1BACB195D255}"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4178B7-982C-44DB-8A90-0BFA38513B36}" type="datetimeFigureOut">
              <a:rPr lang="en-NZ" smtClean="0"/>
              <a:t>2/07/2013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6882C6F-F930-4E8E-8EDD-1BACB195D255}"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4178B7-982C-44DB-8A90-0BFA38513B36}" type="datetimeFigureOut">
              <a:rPr lang="en-NZ" smtClean="0"/>
              <a:t>2/07/2013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6882C6F-F930-4E8E-8EDD-1BACB195D255}"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54178B7-982C-44DB-8A90-0BFA38513B36}" type="datetimeFigureOut">
              <a:rPr lang="en-NZ" smtClean="0"/>
              <a:t>2/07/2013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6882C6F-F930-4E8E-8EDD-1BACB195D255}"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4178B7-982C-44DB-8A90-0BFA38513B36}" type="datetimeFigureOut">
              <a:rPr lang="en-NZ" smtClean="0"/>
              <a:t>2/07/2013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D6882C6F-F930-4E8E-8EDD-1BACB195D255}"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4178B7-982C-44DB-8A90-0BFA38513B36}" type="datetimeFigureOut">
              <a:rPr lang="en-NZ" smtClean="0"/>
              <a:t>2/07/2013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D6882C6F-F930-4E8E-8EDD-1BACB195D255}"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4178B7-982C-44DB-8A90-0BFA38513B36}" type="datetimeFigureOut">
              <a:rPr lang="en-NZ" smtClean="0"/>
              <a:t>2/07/2013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D6882C6F-F930-4E8E-8EDD-1BACB195D255}"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4178B7-982C-44DB-8A90-0BFA38513B36}" type="datetimeFigureOut">
              <a:rPr lang="en-NZ" smtClean="0"/>
              <a:t>2/07/2013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6882C6F-F930-4E8E-8EDD-1BACB195D255}" type="slidenum">
              <a:rPr lang="en-NZ" smtClean="0"/>
              <a:t>‹#›</a:t>
            </a:fld>
            <a:endParaRPr lang="en-NZ"/>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854178B7-982C-44DB-8A90-0BFA38513B36}" type="datetimeFigureOut">
              <a:rPr lang="en-NZ" smtClean="0"/>
              <a:t>2/07/2013</a:t>
            </a:fld>
            <a:endParaRPr lang="en-NZ"/>
          </a:p>
        </p:txBody>
      </p:sp>
      <p:sp>
        <p:nvSpPr>
          <p:cNvPr id="9" name="Slide Number Placeholder 8"/>
          <p:cNvSpPr>
            <a:spLocks noGrp="1"/>
          </p:cNvSpPr>
          <p:nvPr>
            <p:ph type="sldNum" sz="quarter" idx="11"/>
          </p:nvPr>
        </p:nvSpPr>
        <p:spPr/>
        <p:txBody>
          <a:bodyPr/>
          <a:lstStyle/>
          <a:p>
            <a:fld id="{D6882C6F-F930-4E8E-8EDD-1BACB195D255}" type="slidenum">
              <a:rPr lang="en-NZ" smtClean="0"/>
              <a:t>‹#›</a:t>
            </a:fld>
            <a:endParaRPr lang="en-NZ"/>
          </a:p>
        </p:txBody>
      </p:sp>
      <p:sp>
        <p:nvSpPr>
          <p:cNvPr id="10" name="Footer Placeholder 9"/>
          <p:cNvSpPr>
            <a:spLocks noGrp="1"/>
          </p:cNvSpPr>
          <p:nvPr>
            <p:ph type="ftr" sz="quarter" idx="12"/>
          </p:nvPr>
        </p:nvSpPr>
        <p:spPr/>
        <p:txBody>
          <a:bodyPr/>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6882C6F-F930-4E8E-8EDD-1BACB195D255}" type="slidenum">
              <a:rPr lang="en-NZ" smtClean="0"/>
              <a:t>‹#›</a:t>
            </a:fld>
            <a:endParaRPr lang="en-NZ"/>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NZ"/>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854178B7-982C-44DB-8A90-0BFA38513B36}" type="datetimeFigureOut">
              <a:rPr lang="en-NZ" smtClean="0"/>
              <a:t>2/07/2013</a:t>
            </a:fld>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i="1" u="sng" dirty="0" smtClean="0"/>
              <a:t>Literacy Unit Standards</a:t>
            </a:r>
            <a:endParaRPr lang="en-NZ" i="1" u="sng" dirty="0"/>
          </a:p>
        </p:txBody>
      </p:sp>
      <p:sp>
        <p:nvSpPr>
          <p:cNvPr id="3" name="Subtitle 2"/>
          <p:cNvSpPr>
            <a:spLocks noGrp="1"/>
          </p:cNvSpPr>
          <p:nvPr>
            <p:ph type="subTitle" idx="1"/>
          </p:nvPr>
        </p:nvSpPr>
        <p:spPr/>
        <p:txBody>
          <a:bodyPr>
            <a:normAutofit/>
          </a:bodyPr>
          <a:lstStyle/>
          <a:p>
            <a:r>
              <a:rPr lang="en-NZ" sz="2800" i="1" dirty="0" smtClean="0"/>
              <a:t>AN ALTERNATIVE PATHWAY TO ACHIEVING LEVEL 1 LITERACY</a:t>
            </a:r>
            <a:endParaRPr lang="en-NZ" sz="2800" i="1"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246960"/>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1461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600" i="1" u="sng" dirty="0" smtClean="0"/>
              <a:t>Student’s role in LUS</a:t>
            </a:r>
            <a:endParaRPr lang="en-NZ" sz="3600" i="1" u="sng" dirty="0"/>
          </a:p>
        </p:txBody>
      </p:sp>
      <p:sp>
        <p:nvSpPr>
          <p:cNvPr id="3" name="Content Placeholder 2"/>
          <p:cNvSpPr>
            <a:spLocks noGrp="1"/>
          </p:cNvSpPr>
          <p:nvPr>
            <p:ph idx="1"/>
          </p:nvPr>
        </p:nvSpPr>
        <p:spPr/>
        <p:txBody>
          <a:bodyPr>
            <a:normAutofit fontScale="92500" lnSpcReduction="10000"/>
          </a:bodyPr>
          <a:lstStyle/>
          <a:p>
            <a:r>
              <a:rPr lang="en-NZ" dirty="0" smtClean="0"/>
              <a:t>To actively participate in all class activities</a:t>
            </a:r>
          </a:p>
          <a:p>
            <a:r>
              <a:rPr lang="en-NZ" dirty="0" smtClean="0"/>
              <a:t>To take responsibility for their learning and </a:t>
            </a:r>
          </a:p>
          <a:p>
            <a:pPr marL="114300" indent="0">
              <a:buNone/>
            </a:pPr>
            <a:r>
              <a:rPr lang="en-NZ" dirty="0" smtClean="0"/>
              <a:t>    manage their progress towards achieving LUS </a:t>
            </a:r>
          </a:p>
          <a:p>
            <a:r>
              <a:rPr lang="en-NZ" dirty="0" smtClean="0"/>
              <a:t>by providing work for their portfolios and keeping track of what they have done and what they need to do</a:t>
            </a:r>
          </a:p>
          <a:p>
            <a:r>
              <a:rPr lang="en-NZ" dirty="0" smtClean="0"/>
              <a:t>To manage self and behaviour both in and out of class</a:t>
            </a:r>
          </a:p>
          <a:p>
            <a:pPr marL="114300" indent="0">
              <a:buNone/>
            </a:pPr>
            <a:endParaRPr lang="en-NZ" dirty="0"/>
          </a:p>
          <a:p>
            <a:pPr marL="114300" indent="0">
              <a:buNone/>
            </a:pPr>
            <a:r>
              <a:rPr lang="en-NZ" sz="3500" i="1" u="sng" dirty="0" smtClean="0"/>
              <a:t>Teacher’s role in LUS</a:t>
            </a:r>
          </a:p>
          <a:p>
            <a:r>
              <a:rPr lang="en-NZ" dirty="0" smtClean="0"/>
              <a:t>To provide opportunities for students to produce evidence for their portfolios</a:t>
            </a:r>
          </a:p>
          <a:p>
            <a:r>
              <a:rPr lang="en-NZ" dirty="0" smtClean="0"/>
              <a:t>To monitor and keep track of students progress</a:t>
            </a:r>
          </a:p>
          <a:p>
            <a:r>
              <a:rPr lang="en-NZ" dirty="0" smtClean="0"/>
              <a:t>To mark work regularly and earmark work that could be submitted as evidence</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88640"/>
            <a:ext cx="2283966"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5148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i="1" u="sng" dirty="0" smtClean="0"/>
              <a:t>Next steps…</a:t>
            </a:r>
            <a:endParaRPr lang="en-NZ" i="1" u="sng" dirty="0"/>
          </a:p>
        </p:txBody>
      </p:sp>
      <p:sp>
        <p:nvSpPr>
          <p:cNvPr id="3" name="Content Placeholder 2"/>
          <p:cNvSpPr>
            <a:spLocks noGrp="1"/>
          </p:cNvSpPr>
          <p:nvPr>
            <p:ph idx="1"/>
          </p:nvPr>
        </p:nvSpPr>
        <p:spPr/>
        <p:txBody>
          <a:bodyPr>
            <a:normAutofit/>
          </a:bodyPr>
          <a:lstStyle/>
          <a:p>
            <a:r>
              <a:rPr lang="en-NZ" sz="2400" b="1" i="1" dirty="0" smtClean="0"/>
              <a:t>In your department groups</a:t>
            </a:r>
            <a:r>
              <a:rPr lang="en-NZ" sz="2400" b="1" i="1" dirty="0" smtClean="0"/>
              <a:t>, discuss</a:t>
            </a:r>
            <a:r>
              <a:rPr lang="en-NZ" sz="2400" b="1" i="1" dirty="0" smtClean="0"/>
              <a:t>:</a:t>
            </a:r>
          </a:p>
          <a:p>
            <a:endParaRPr lang="en-NZ" dirty="0"/>
          </a:p>
          <a:p>
            <a:pPr marL="114300" indent="0">
              <a:buNone/>
            </a:pPr>
            <a:r>
              <a:rPr lang="en-NZ" dirty="0" smtClean="0"/>
              <a:t>1. What activities could be suitable to provide evidence for any of the three Literacy Unit Standards</a:t>
            </a:r>
          </a:p>
          <a:p>
            <a:endParaRPr lang="en-NZ" dirty="0"/>
          </a:p>
          <a:p>
            <a:pPr marL="114300" indent="0">
              <a:buNone/>
            </a:pPr>
            <a:r>
              <a:rPr lang="en-NZ" dirty="0" smtClean="0"/>
              <a:t>2. What students/classes you can identify for whom this program may work for</a:t>
            </a:r>
          </a:p>
          <a:p>
            <a:endParaRPr lang="en-NZ" dirty="0"/>
          </a:p>
          <a:p>
            <a:pPr marL="114300" indent="0">
              <a:buNone/>
            </a:pPr>
            <a:r>
              <a:rPr lang="en-NZ" dirty="0" smtClean="0"/>
              <a:t>3. Processes of storing work that you collect for LUS </a:t>
            </a:r>
            <a:r>
              <a:rPr lang="en-NZ" dirty="0" err="1" smtClean="0"/>
              <a:t>eg</a:t>
            </a:r>
            <a:r>
              <a:rPr lang="en-NZ" dirty="0" smtClean="0"/>
              <a:t>. Pass along to Literacy Co-ordinator, store in classroom, give to the English classroom teacher, etc.</a:t>
            </a:r>
          </a:p>
          <a:p>
            <a:endParaRPr lang="en-NZ" dirty="0"/>
          </a:p>
          <a:p>
            <a:pPr marL="114300" indent="0">
              <a:buNone/>
            </a:pPr>
            <a:endParaRPr lang="en-NZ"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7647" y="292101"/>
            <a:ext cx="2286000" cy="2090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4516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i="1" u="sng" dirty="0" smtClean="0"/>
              <a:t/>
            </a:r>
            <a:br>
              <a:rPr lang="en-NZ" i="1" u="sng" dirty="0" smtClean="0"/>
            </a:br>
            <a:r>
              <a:rPr lang="en-NZ" i="1" u="sng" dirty="0" smtClean="0"/>
              <a:t>Aims:</a:t>
            </a:r>
            <a:endParaRPr lang="en-NZ" i="1" u="sng" dirty="0"/>
          </a:p>
        </p:txBody>
      </p:sp>
      <p:sp>
        <p:nvSpPr>
          <p:cNvPr id="3" name="Content Placeholder 2"/>
          <p:cNvSpPr>
            <a:spLocks noGrp="1"/>
          </p:cNvSpPr>
          <p:nvPr>
            <p:ph idx="1"/>
          </p:nvPr>
        </p:nvSpPr>
        <p:spPr/>
        <p:txBody>
          <a:bodyPr/>
          <a:lstStyle/>
          <a:p>
            <a:pPr marL="114300" indent="0">
              <a:buNone/>
            </a:pPr>
            <a:endParaRPr lang="en-NZ" dirty="0" smtClean="0"/>
          </a:p>
          <a:p>
            <a:pPr marL="114300" indent="0">
              <a:buNone/>
            </a:pPr>
            <a:endParaRPr lang="en-NZ" dirty="0"/>
          </a:p>
          <a:p>
            <a:pPr marL="114300" indent="0">
              <a:buNone/>
            </a:pPr>
            <a:endParaRPr lang="en-NZ" dirty="0" smtClean="0"/>
          </a:p>
          <a:p>
            <a:pPr marL="114300" indent="0">
              <a:buNone/>
            </a:pPr>
            <a:endParaRPr lang="en-NZ" dirty="0"/>
          </a:p>
          <a:p>
            <a:pPr marL="114300" indent="0">
              <a:buNone/>
            </a:pPr>
            <a:r>
              <a:rPr lang="en-NZ" dirty="0" smtClean="0"/>
              <a:t>1. To understand what literacy </a:t>
            </a:r>
            <a:r>
              <a:rPr lang="en-NZ" dirty="0"/>
              <a:t>u</a:t>
            </a:r>
            <a:r>
              <a:rPr lang="en-NZ" dirty="0" smtClean="0"/>
              <a:t>nit </a:t>
            </a:r>
            <a:r>
              <a:rPr lang="en-NZ" dirty="0"/>
              <a:t>s</a:t>
            </a:r>
            <a:r>
              <a:rPr lang="en-NZ" dirty="0" smtClean="0"/>
              <a:t>tandards </a:t>
            </a:r>
          </a:p>
          <a:p>
            <a:pPr marL="114300" indent="0">
              <a:buNone/>
            </a:pPr>
            <a:r>
              <a:rPr lang="en-NZ" dirty="0" smtClean="0"/>
              <a:t>are and what they entail</a:t>
            </a:r>
          </a:p>
          <a:p>
            <a:endParaRPr lang="en-NZ" dirty="0"/>
          </a:p>
          <a:p>
            <a:pPr marL="114300" indent="0">
              <a:buNone/>
            </a:pPr>
            <a:r>
              <a:rPr lang="en-NZ" dirty="0" smtClean="0"/>
              <a:t>2. To discuss how the literacy unit standards can </a:t>
            </a:r>
          </a:p>
          <a:p>
            <a:pPr marL="114300" indent="0">
              <a:buNone/>
            </a:pPr>
            <a:r>
              <a:rPr lang="en-NZ" dirty="0" smtClean="0"/>
              <a:t>be developed or utilized within each department</a:t>
            </a:r>
          </a:p>
          <a:p>
            <a:pPr marL="114300" indent="0">
              <a:buNone/>
            </a:pPr>
            <a:endParaRPr lang="en-N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332656"/>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3964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i="1" u="sng" dirty="0" smtClean="0"/>
              <a:t/>
            </a:r>
            <a:br>
              <a:rPr lang="en-NZ" i="1" u="sng" dirty="0" smtClean="0"/>
            </a:br>
            <a:r>
              <a:rPr lang="en-NZ" i="1" u="sng" dirty="0"/>
              <a:t/>
            </a:r>
            <a:br>
              <a:rPr lang="en-NZ" i="1" u="sng" dirty="0"/>
            </a:br>
            <a:r>
              <a:rPr lang="en-NZ" i="1" u="sng" dirty="0" smtClean="0"/>
              <a:t>Two </a:t>
            </a:r>
            <a:r>
              <a:rPr lang="en-NZ" i="1" u="sng" dirty="0" smtClean="0"/>
              <a:t>pathways to </a:t>
            </a:r>
            <a:br>
              <a:rPr lang="en-NZ" i="1" u="sng" dirty="0" smtClean="0"/>
            </a:br>
            <a:r>
              <a:rPr lang="en-NZ" i="1" u="sng" dirty="0" smtClean="0"/>
              <a:t>Level 1:</a:t>
            </a:r>
            <a:endParaRPr lang="en-NZ" i="1" u="sng" dirty="0"/>
          </a:p>
        </p:txBody>
      </p:sp>
      <p:sp>
        <p:nvSpPr>
          <p:cNvPr id="3" name="Content Placeholder 2"/>
          <p:cNvSpPr>
            <a:spLocks noGrp="1"/>
          </p:cNvSpPr>
          <p:nvPr>
            <p:ph idx="1"/>
          </p:nvPr>
        </p:nvSpPr>
        <p:spPr/>
        <p:txBody>
          <a:bodyPr>
            <a:normAutofit/>
          </a:bodyPr>
          <a:lstStyle/>
          <a:p>
            <a:endParaRPr lang="en-NZ" dirty="0" smtClean="0"/>
          </a:p>
          <a:p>
            <a:pPr>
              <a:buNone/>
            </a:pPr>
            <a:endParaRPr lang="en-NZ" sz="2600" b="1" dirty="0" smtClean="0"/>
          </a:p>
          <a:p>
            <a:pPr>
              <a:buNone/>
            </a:pPr>
            <a:endParaRPr lang="en-NZ" sz="2600" b="1" dirty="0"/>
          </a:p>
          <a:p>
            <a:r>
              <a:rPr lang="en-NZ" sz="2600" dirty="0" smtClean="0"/>
              <a:t>designated </a:t>
            </a:r>
            <a:r>
              <a:rPr lang="en-NZ" sz="2600" dirty="0"/>
              <a:t>achievement standards</a:t>
            </a:r>
          </a:p>
          <a:p>
            <a:pPr>
              <a:buNone/>
            </a:pPr>
            <a:r>
              <a:rPr lang="en-NZ" sz="2600" dirty="0"/>
              <a:t>                    or</a:t>
            </a:r>
          </a:p>
          <a:p>
            <a:r>
              <a:rPr lang="en-NZ" sz="2600" dirty="0"/>
              <a:t>‘new’ literacy and numeracy unit standards</a:t>
            </a:r>
          </a:p>
          <a:p>
            <a:pPr>
              <a:buNone/>
            </a:pPr>
            <a:r>
              <a:rPr lang="en-NZ" sz="2600" dirty="0"/>
              <a:t>You cannot mix the two – it is an ‘either … or</a:t>
            </a:r>
            <a:r>
              <a:rPr lang="en-NZ" sz="2600" dirty="0" smtClean="0"/>
              <a:t>’</a:t>
            </a:r>
          </a:p>
          <a:p>
            <a:pPr>
              <a:buNone/>
            </a:pPr>
            <a:endParaRPr lang="en-NZ" sz="2600" dirty="0" smtClean="0"/>
          </a:p>
          <a:p>
            <a:pPr>
              <a:buNone/>
            </a:pPr>
            <a:r>
              <a:rPr lang="en-NZ" sz="2600" dirty="0" smtClean="0"/>
              <a:t>The program is on-going for up to </a:t>
            </a:r>
            <a:r>
              <a:rPr lang="en-NZ" sz="2600" smtClean="0"/>
              <a:t>3 years.</a:t>
            </a:r>
            <a:endParaRPr lang="en-NZ" sz="2600" dirty="0"/>
          </a:p>
          <a:p>
            <a:pPr marL="114300" indent="0">
              <a:buNone/>
            </a:pPr>
            <a:endParaRPr lang="en-NZ" dirty="0" smtClean="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332656"/>
            <a:ext cx="2139950" cy="214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2376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i="1" u="sng" dirty="0" smtClean="0"/>
              <a:t>Intent</a:t>
            </a:r>
            <a:endParaRPr lang="en-NZ" i="1" u="sng" dirty="0"/>
          </a:p>
        </p:txBody>
      </p:sp>
      <p:sp>
        <p:nvSpPr>
          <p:cNvPr id="3" name="Content Placeholder 2"/>
          <p:cNvSpPr>
            <a:spLocks noGrp="1"/>
          </p:cNvSpPr>
          <p:nvPr>
            <p:ph idx="1"/>
          </p:nvPr>
        </p:nvSpPr>
        <p:spPr/>
        <p:txBody>
          <a:bodyPr>
            <a:normAutofit lnSpcReduction="10000"/>
          </a:bodyPr>
          <a:lstStyle/>
          <a:p>
            <a:r>
              <a:rPr lang="en-NZ" dirty="0"/>
              <a:t>cross –curricular</a:t>
            </a:r>
          </a:p>
          <a:p>
            <a:pPr>
              <a:buClr>
                <a:schemeClr val="tx1"/>
              </a:buClr>
            </a:pPr>
            <a:r>
              <a:rPr lang="en-NZ" dirty="0"/>
              <a:t>desire to make sure that </a:t>
            </a:r>
            <a:r>
              <a:rPr lang="en-NZ" dirty="0" smtClean="0"/>
              <a:t>students</a:t>
            </a:r>
            <a:endParaRPr lang="en-NZ" dirty="0" smtClean="0"/>
          </a:p>
          <a:p>
            <a:pPr marL="114300" indent="0">
              <a:buClr>
                <a:schemeClr val="tx1"/>
              </a:buClr>
              <a:buNone/>
            </a:pPr>
            <a:r>
              <a:rPr lang="en-NZ" dirty="0" smtClean="0"/>
              <a:t>pathways </a:t>
            </a:r>
            <a:r>
              <a:rPr lang="en-NZ" dirty="0"/>
              <a:t>to success are not limited by </a:t>
            </a:r>
            <a:endParaRPr lang="en-NZ" dirty="0" smtClean="0"/>
          </a:p>
          <a:p>
            <a:pPr marL="114300" indent="0">
              <a:buClr>
                <a:schemeClr val="tx1"/>
              </a:buClr>
              <a:buNone/>
            </a:pPr>
            <a:r>
              <a:rPr lang="en-NZ" dirty="0" smtClean="0"/>
              <a:t>changes </a:t>
            </a:r>
            <a:r>
              <a:rPr lang="en-NZ" dirty="0"/>
              <a:t>to </a:t>
            </a:r>
            <a:r>
              <a:rPr lang="en-NZ" dirty="0" smtClean="0"/>
              <a:t>Achievement Standards </a:t>
            </a:r>
            <a:r>
              <a:rPr lang="en-NZ" dirty="0"/>
              <a:t>– </a:t>
            </a:r>
            <a:r>
              <a:rPr lang="en-NZ" b="1" dirty="0"/>
              <a:t>life long learners </a:t>
            </a:r>
          </a:p>
          <a:p>
            <a:pPr marL="114300" indent="0">
              <a:buNone/>
            </a:pPr>
            <a:endParaRPr lang="en-NZ" dirty="0" smtClean="0"/>
          </a:p>
          <a:p>
            <a:pPr marL="114300" indent="0">
              <a:buNone/>
            </a:pPr>
            <a:r>
              <a:rPr lang="en-NZ" b="1" i="1" dirty="0" smtClean="0"/>
              <a:t>Who are they for?</a:t>
            </a:r>
          </a:p>
          <a:p>
            <a:r>
              <a:rPr lang="en-NZ" sz="2000" dirty="0" err="1"/>
              <a:t>Yr</a:t>
            </a:r>
            <a:r>
              <a:rPr lang="en-NZ" sz="2000" dirty="0"/>
              <a:t> 11 (and </a:t>
            </a:r>
            <a:r>
              <a:rPr lang="en-NZ" sz="2000" dirty="0" err="1"/>
              <a:t>Yr</a:t>
            </a:r>
            <a:r>
              <a:rPr lang="en-NZ" sz="2000" dirty="0"/>
              <a:t> 11+) students who are not expected to gain literacy/numeracy through the AS pathway (based on evidence from a range of sources)</a:t>
            </a:r>
          </a:p>
          <a:p>
            <a:r>
              <a:rPr lang="en-NZ" sz="2000" dirty="0" err="1"/>
              <a:t>Yr</a:t>
            </a:r>
            <a:r>
              <a:rPr lang="en-NZ" sz="2000" dirty="0"/>
              <a:t> 11 (and </a:t>
            </a:r>
            <a:r>
              <a:rPr lang="en-NZ" sz="2000" dirty="0" err="1"/>
              <a:t>Yr</a:t>
            </a:r>
            <a:r>
              <a:rPr lang="en-NZ" sz="2000" dirty="0"/>
              <a:t> 11+) students who begin on an AS literacy/numeracy pathway but are found during the year to be unlikely to achieve through this pathway</a:t>
            </a:r>
          </a:p>
          <a:p>
            <a:r>
              <a:rPr lang="en-NZ" sz="2000" dirty="0" err="1"/>
              <a:t>Yr</a:t>
            </a:r>
            <a:r>
              <a:rPr lang="en-NZ" sz="2000" dirty="0"/>
              <a:t> 11 (and </a:t>
            </a:r>
            <a:r>
              <a:rPr lang="en-NZ" sz="2000" dirty="0" err="1"/>
              <a:t>Yr</a:t>
            </a:r>
            <a:r>
              <a:rPr lang="en-NZ" sz="2000" dirty="0"/>
              <a:t> 11+) students working on  education pathways based on few AS.</a:t>
            </a:r>
          </a:p>
          <a:p>
            <a:pPr marL="114300" indent="0">
              <a:buNone/>
            </a:pPr>
            <a:endParaRPr lang="en-NZ" i="1" u="sng"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299605"/>
            <a:ext cx="2211958" cy="2193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5736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i="1" u="sng" dirty="0" smtClean="0"/>
              <a:t/>
            </a:r>
            <a:br>
              <a:rPr lang="en-NZ" i="1" u="sng" dirty="0" smtClean="0"/>
            </a:br>
            <a:r>
              <a:rPr lang="en-NZ" i="1" u="sng" dirty="0" smtClean="0"/>
              <a:t>What are the </a:t>
            </a:r>
            <a:br>
              <a:rPr lang="en-NZ" i="1" u="sng" dirty="0" smtClean="0"/>
            </a:br>
            <a:r>
              <a:rPr lang="en-NZ" i="1" u="sng" dirty="0" smtClean="0"/>
              <a:t>standards?</a:t>
            </a:r>
            <a:endParaRPr lang="en-NZ" i="1" u="sng" dirty="0"/>
          </a:p>
        </p:txBody>
      </p:sp>
      <p:sp>
        <p:nvSpPr>
          <p:cNvPr id="3" name="Content Placeholder 2"/>
          <p:cNvSpPr>
            <a:spLocks noGrp="1"/>
          </p:cNvSpPr>
          <p:nvPr>
            <p:ph idx="1"/>
          </p:nvPr>
        </p:nvSpPr>
        <p:spPr/>
        <p:txBody>
          <a:bodyPr>
            <a:normAutofit/>
          </a:bodyPr>
          <a:lstStyle/>
          <a:p>
            <a:pPr marL="114300" indent="0">
              <a:buNone/>
            </a:pPr>
            <a:endParaRPr lang="en-NZ" dirty="0" smtClean="0"/>
          </a:p>
          <a:p>
            <a:pPr marL="114300" indent="0">
              <a:buNone/>
            </a:pPr>
            <a:endParaRPr lang="en-NZ" dirty="0"/>
          </a:p>
          <a:p>
            <a:pPr marL="114300" indent="0">
              <a:buNone/>
            </a:pPr>
            <a:r>
              <a:rPr lang="en-NZ" dirty="0" smtClean="0"/>
              <a:t>There are three literacy unit standards and they are a package deal – students must achieve all three if they are to achieve Level 1 Literacy. The standards are:</a:t>
            </a:r>
          </a:p>
          <a:p>
            <a:pPr marL="114300" indent="0">
              <a:buNone/>
            </a:pPr>
            <a:endParaRPr lang="en-NZ" sz="3200" b="1" dirty="0" smtClean="0"/>
          </a:p>
          <a:p>
            <a:pPr marL="571500" indent="-457200">
              <a:buFont typeface="+mj-lt"/>
              <a:buAutoNum type="arabicPeriod"/>
            </a:pPr>
            <a:r>
              <a:rPr lang="en-NZ" sz="2400" b="1" dirty="0" smtClean="0"/>
              <a:t>26622 – Write to communicate ideas for a purpose and audience</a:t>
            </a:r>
          </a:p>
          <a:p>
            <a:pPr marL="571500" indent="-457200">
              <a:buFont typeface="+mj-lt"/>
              <a:buAutoNum type="arabicPeriod"/>
            </a:pPr>
            <a:r>
              <a:rPr lang="en-NZ" sz="2400" b="1" dirty="0" smtClean="0"/>
              <a:t>26624 – Read texts with understanding</a:t>
            </a:r>
          </a:p>
          <a:p>
            <a:pPr marL="571500" indent="-457200">
              <a:buFont typeface="+mj-lt"/>
              <a:buAutoNum type="arabicPeriod"/>
            </a:pPr>
            <a:r>
              <a:rPr lang="en-NZ" sz="2400" b="1" dirty="0" smtClean="0"/>
              <a:t>26625 – Actively participate in spoken interactions</a:t>
            </a:r>
          </a:p>
          <a:p>
            <a:pPr marL="114300" indent="0">
              <a:buNone/>
            </a:pPr>
            <a:endParaRPr lang="en-NZ"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209550"/>
            <a:ext cx="2139950" cy="214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2785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i="1" u="sng" dirty="0" smtClean="0"/>
              <a:t/>
            </a:r>
            <a:br>
              <a:rPr lang="en-NZ" i="1" u="sng" dirty="0" smtClean="0"/>
            </a:br>
            <a:r>
              <a:rPr lang="en-NZ" i="1" u="sng" dirty="0" smtClean="0"/>
              <a:t>What do they </a:t>
            </a:r>
            <a:br>
              <a:rPr lang="en-NZ" i="1" u="sng" dirty="0" smtClean="0"/>
            </a:br>
            <a:r>
              <a:rPr lang="en-NZ" i="1" u="sng" dirty="0" smtClean="0"/>
              <a:t>entail:</a:t>
            </a:r>
            <a:endParaRPr lang="en-NZ" i="1" u="sng" dirty="0"/>
          </a:p>
        </p:txBody>
      </p:sp>
      <p:sp>
        <p:nvSpPr>
          <p:cNvPr id="3" name="Content Placeholder 2"/>
          <p:cNvSpPr>
            <a:spLocks noGrp="1"/>
          </p:cNvSpPr>
          <p:nvPr>
            <p:ph idx="1"/>
          </p:nvPr>
        </p:nvSpPr>
        <p:spPr/>
        <p:txBody>
          <a:bodyPr>
            <a:normAutofit fontScale="92500" lnSpcReduction="20000"/>
          </a:bodyPr>
          <a:lstStyle/>
          <a:p>
            <a:pPr marL="571500" indent="-457200">
              <a:buFont typeface="+mj-lt"/>
              <a:buAutoNum type="arabicPeriod"/>
            </a:pPr>
            <a:endParaRPr lang="en-NZ" b="1" i="1" dirty="0" smtClean="0"/>
          </a:p>
          <a:p>
            <a:pPr marL="571500" indent="-457200">
              <a:buFont typeface="+mj-lt"/>
              <a:buAutoNum type="arabicPeriod"/>
            </a:pPr>
            <a:endParaRPr lang="en-NZ" b="1" i="1" dirty="0"/>
          </a:p>
          <a:p>
            <a:pPr marL="114300" indent="0">
              <a:buNone/>
            </a:pPr>
            <a:r>
              <a:rPr lang="en-NZ" sz="2600" b="1" i="1" dirty="0" smtClean="0"/>
              <a:t>26622 </a:t>
            </a:r>
            <a:r>
              <a:rPr lang="en-NZ" sz="2600" b="1" i="1" dirty="0"/>
              <a:t>– </a:t>
            </a:r>
            <a:endParaRPr lang="en-NZ" sz="2600" b="1" i="1" dirty="0" smtClean="0"/>
          </a:p>
          <a:p>
            <a:pPr marL="114300" indent="0">
              <a:buNone/>
            </a:pPr>
            <a:r>
              <a:rPr lang="en-NZ" sz="2600" b="1" i="1" dirty="0" smtClean="0"/>
              <a:t>Write </a:t>
            </a:r>
            <a:r>
              <a:rPr lang="en-NZ" sz="2600" b="1" i="1" dirty="0"/>
              <a:t>to communicate ideas for purpose and 		          audience.</a:t>
            </a:r>
          </a:p>
          <a:p>
            <a:pPr marL="571500" indent="-457200">
              <a:buFont typeface="+mj-lt"/>
              <a:buAutoNum type="arabicPeriod"/>
            </a:pPr>
            <a:endParaRPr lang="en-NZ" dirty="0"/>
          </a:p>
          <a:p>
            <a:pPr marL="114300" indent="0">
              <a:buNone/>
            </a:pPr>
            <a:r>
              <a:rPr lang="en-NZ" dirty="0"/>
              <a:t>Students must produce at least </a:t>
            </a:r>
            <a:r>
              <a:rPr lang="en-NZ" dirty="0" smtClean="0"/>
              <a:t>three </a:t>
            </a:r>
            <a:r>
              <a:rPr lang="en-NZ" dirty="0"/>
              <a:t>pieces of writing throughout the year of sufficient length and quality to be included in their portfolio</a:t>
            </a:r>
            <a:r>
              <a:rPr lang="en-NZ" dirty="0" smtClean="0"/>
              <a:t>. They must show that they can write for different purposes and audiences.</a:t>
            </a:r>
            <a:endParaRPr lang="en-NZ" dirty="0"/>
          </a:p>
          <a:p>
            <a:pPr marL="114300" indent="0">
              <a:buNone/>
            </a:pPr>
            <a:endParaRPr lang="en-NZ" dirty="0"/>
          </a:p>
          <a:p>
            <a:pPr marL="114300" indent="0">
              <a:buNone/>
            </a:pPr>
            <a:r>
              <a:rPr lang="en-NZ" dirty="0"/>
              <a:t>Examples:</a:t>
            </a:r>
          </a:p>
          <a:p>
            <a:pPr marL="571500" indent="-457200">
              <a:buAutoNum type="arabicPeriod"/>
            </a:pPr>
            <a:r>
              <a:rPr lang="en-NZ" dirty="0"/>
              <a:t>An apology letter from a student</a:t>
            </a:r>
          </a:p>
          <a:p>
            <a:pPr marL="571500" indent="-457200">
              <a:buAutoNum type="arabicPeriod"/>
            </a:pPr>
            <a:r>
              <a:rPr lang="en-NZ" dirty="0"/>
              <a:t>A paragraph written on the effects of bullying</a:t>
            </a:r>
          </a:p>
          <a:p>
            <a:pPr marL="571500" indent="-457200">
              <a:buAutoNum type="arabicPeriod"/>
            </a:pPr>
            <a:r>
              <a:rPr lang="en-NZ" dirty="0"/>
              <a:t>An experiment that has been written up and reflected </a:t>
            </a:r>
            <a:r>
              <a:rPr lang="en-NZ" dirty="0" smtClean="0"/>
              <a:t>upon</a:t>
            </a:r>
            <a:endParaRPr lang="en-NZ" dirty="0"/>
          </a:p>
          <a:p>
            <a:endParaRPr lang="en-NZ"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238538"/>
            <a:ext cx="2139950" cy="214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3081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476672"/>
            <a:ext cx="7632848" cy="6586418"/>
          </a:xfrm>
          <a:prstGeom prst="rect">
            <a:avLst/>
          </a:prstGeom>
        </p:spPr>
        <p:txBody>
          <a:bodyPr wrap="square">
            <a:spAutoFit/>
          </a:bodyPr>
          <a:lstStyle/>
          <a:p>
            <a:r>
              <a:rPr lang="en-NZ" sz="2400" b="1" i="1" dirty="0"/>
              <a:t>26624 – Read texts with understanding</a:t>
            </a:r>
          </a:p>
          <a:p>
            <a:endParaRPr lang="en-NZ" sz="2000" dirty="0"/>
          </a:p>
          <a:p>
            <a:pPr marL="114300" indent="0">
              <a:buNone/>
            </a:pPr>
            <a:r>
              <a:rPr lang="en-NZ" sz="2000" dirty="0"/>
              <a:t>Students must read at least THREE texts of TWO different types, for example a newspaper article, a short story, a novel, an instruction manual, an employment contract, a letter etc.</a:t>
            </a:r>
          </a:p>
          <a:p>
            <a:pPr marL="114300" indent="0">
              <a:buNone/>
            </a:pPr>
            <a:endParaRPr lang="en-NZ" sz="2000" dirty="0"/>
          </a:p>
          <a:p>
            <a:pPr marL="114300" indent="0">
              <a:buNone/>
            </a:pPr>
            <a:r>
              <a:rPr lang="en-NZ" sz="2000" dirty="0"/>
              <a:t>They demonstrate their understanding by locating information that is relevant to the readers purpose, identify explicit and implicit information or ideas within the text, and evaluate the text in terms of usefulness, interest, validity and credibility (relating again to the readers purpose).</a:t>
            </a:r>
          </a:p>
          <a:p>
            <a:endParaRPr lang="en-NZ" sz="2200" dirty="0"/>
          </a:p>
          <a:p>
            <a:r>
              <a:rPr lang="en-NZ" sz="2200" dirty="0"/>
              <a:t>Examples:</a:t>
            </a:r>
          </a:p>
          <a:p>
            <a:r>
              <a:rPr lang="en-NZ" sz="2200" dirty="0"/>
              <a:t>1. A comprehension task on a novel, poem, newspaper article or short story</a:t>
            </a:r>
          </a:p>
          <a:p>
            <a:r>
              <a:rPr lang="en-NZ" sz="2200" dirty="0"/>
              <a:t>2. Interpreting information </a:t>
            </a:r>
            <a:r>
              <a:rPr lang="en-NZ" sz="2200" dirty="0" smtClean="0"/>
              <a:t>from different sources</a:t>
            </a:r>
          </a:p>
          <a:p>
            <a:r>
              <a:rPr lang="en-NZ" sz="2200" dirty="0" smtClean="0"/>
              <a:t>3</a:t>
            </a:r>
            <a:r>
              <a:rPr lang="en-NZ" sz="2200" dirty="0"/>
              <a:t>. Reading the road code and demonstrating comprehension through discussion</a:t>
            </a:r>
          </a:p>
          <a:p>
            <a:endParaRPr lang="en-NZ" sz="2200" dirty="0"/>
          </a:p>
          <a:p>
            <a:endParaRPr lang="en-NZ" sz="2200" dirty="0"/>
          </a:p>
        </p:txBody>
      </p:sp>
    </p:spTree>
    <p:extLst>
      <p:ext uri="{BB962C8B-B14F-4D97-AF65-F5344CB8AC3E}">
        <p14:creationId xmlns:p14="http://schemas.microsoft.com/office/powerpoint/2010/main" val="3453035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908720"/>
            <a:ext cx="7632848" cy="5509200"/>
          </a:xfrm>
          <a:prstGeom prst="rect">
            <a:avLst/>
          </a:prstGeom>
        </p:spPr>
        <p:txBody>
          <a:bodyPr wrap="square">
            <a:spAutoFit/>
          </a:bodyPr>
          <a:lstStyle/>
          <a:p>
            <a:r>
              <a:rPr lang="en-NZ" sz="2400" b="1" i="1" dirty="0"/>
              <a:t>26625 – Actively participate in spoken interactions</a:t>
            </a:r>
          </a:p>
          <a:p>
            <a:pPr marL="114300" indent="0">
              <a:buNone/>
            </a:pPr>
            <a:endParaRPr lang="en-NZ" sz="2000" b="1" i="1" dirty="0"/>
          </a:p>
          <a:p>
            <a:pPr marL="114300" indent="0">
              <a:buNone/>
            </a:pPr>
            <a:r>
              <a:rPr lang="en-NZ" sz="2200" dirty="0"/>
              <a:t>This standard requires students to show that they can participate actively and appropriately in discussion with others</a:t>
            </a:r>
            <a:r>
              <a:rPr lang="en-NZ" sz="2200" dirty="0" smtClean="0"/>
              <a:t>.</a:t>
            </a:r>
          </a:p>
          <a:p>
            <a:pPr marL="114300" indent="0">
              <a:buNone/>
            </a:pPr>
            <a:r>
              <a:rPr lang="en-NZ" sz="2200" b="1" dirty="0" smtClean="0"/>
              <a:t>Students </a:t>
            </a:r>
            <a:r>
              <a:rPr lang="en-NZ" sz="2200" b="1" dirty="0"/>
              <a:t>demonstrate participation by</a:t>
            </a:r>
          </a:p>
          <a:p>
            <a:pPr marL="114300" indent="0">
              <a:buNone/>
            </a:pPr>
            <a:r>
              <a:rPr lang="en-NZ" sz="2200" dirty="0"/>
              <a:t> - contributing ideas</a:t>
            </a:r>
          </a:p>
          <a:p>
            <a:pPr marL="114300" indent="0">
              <a:buNone/>
            </a:pPr>
            <a:r>
              <a:rPr lang="en-NZ" sz="2200" dirty="0"/>
              <a:t> - giving feedback</a:t>
            </a:r>
          </a:p>
          <a:p>
            <a:pPr marL="114300" indent="0">
              <a:buNone/>
            </a:pPr>
            <a:r>
              <a:rPr lang="en-NZ" sz="2200" dirty="0"/>
              <a:t> - agreeing/disagreeing with reasons why</a:t>
            </a:r>
          </a:p>
          <a:p>
            <a:pPr marL="114300" indent="0">
              <a:buNone/>
            </a:pPr>
            <a:r>
              <a:rPr lang="en-NZ" sz="2200" dirty="0"/>
              <a:t> - responding to questions</a:t>
            </a:r>
          </a:p>
          <a:p>
            <a:pPr marL="114300" indent="0">
              <a:buNone/>
            </a:pPr>
            <a:r>
              <a:rPr lang="en-NZ" sz="2200" dirty="0"/>
              <a:t> - maintaining an appropriate tone and </a:t>
            </a:r>
            <a:r>
              <a:rPr lang="en-NZ" sz="2200" dirty="0" smtClean="0"/>
              <a:t>language</a:t>
            </a:r>
          </a:p>
          <a:p>
            <a:pPr marL="114300" indent="0">
              <a:buNone/>
            </a:pPr>
            <a:endParaRPr lang="en-NZ" sz="2200" dirty="0"/>
          </a:p>
          <a:p>
            <a:pPr marL="114300" indent="0">
              <a:buNone/>
            </a:pPr>
            <a:r>
              <a:rPr lang="en-NZ" sz="2200" b="1" dirty="0" smtClean="0"/>
              <a:t>Examples</a:t>
            </a:r>
            <a:r>
              <a:rPr lang="en-NZ" sz="2200" b="1" dirty="0"/>
              <a:t>:</a:t>
            </a:r>
          </a:p>
          <a:p>
            <a:pPr marL="342900" indent="-342900">
              <a:buFont typeface="Arial" pitchFamily="34" charset="0"/>
              <a:buChar char="•"/>
            </a:pPr>
            <a:r>
              <a:rPr lang="en-NZ" sz="2200" dirty="0"/>
              <a:t>Discussion of a film or character in class</a:t>
            </a:r>
          </a:p>
          <a:p>
            <a:pPr marL="342900" indent="-342900">
              <a:buFont typeface="Arial" pitchFamily="34" charset="0"/>
              <a:buChar char="•"/>
            </a:pPr>
            <a:r>
              <a:rPr lang="en-NZ" sz="2200" dirty="0"/>
              <a:t>Working on a set task in a group</a:t>
            </a:r>
          </a:p>
          <a:p>
            <a:pPr marL="342900" indent="-342900">
              <a:buFont typeface="Arial" pitchFamily="34" charset="0"/>
              <a:buChar char="•"/>
            </a:pPr>
            <a:r>
              <a:rPr lang="en-NZ" sz="2200" dirty="0"/>
              <a:t>Discussion of sport, family, work, and other real-world contexts with others</a:t>
            </a:r>
          </a:p>
        </p:txBody>
      </p:sp>
    </p:spTree>
    <p:extLst>
      <p:ext uri="{BB962C8B-B14F-4D97-AF65-F5344CB8AC3E}">
        <p14:creationId xmlns:p14="http://schemas.microsoft.com/office/powerpoint/2010/main" val="3309909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i="1" u="sng" dirty="0" smtClean="0"/>
              <a:t/>
            </a:r>
            <a:br>
              <a:rPr lang="en-NZ" i="1" u="sng" dirty="0" smtClean="0"/>
            </a:br>
            <a:r>
              <a:rPr lang="en-NZ" i="1" u="sng" dirty="0" smtClean="0"/>
              <a:t>Naturally occurring </a:t>
            </a:r>
            <a:br>
              <a:rPr lang="en-NZ" i="1" u="sng" dirty="0" smtClean="0"/>
            </a:br>
            <a:r>
              <a:rPr lang="en-NZ" i="1" u="sng" dirty="0" smtClean="0"/>
              <a:t>evidence</a:t>
            </a:r>
            <a:endParaRPr lang="en-NZ" i="1" u="sng" dirty="0"/>
          </a:p>
        </p:txBody>
      </p:sp>
      <p:sp>
        <p:nvSpPr>
          <p:cNvPr id="3" name="Content Placeholder 2"/>
          <p:cNvSpPr>
            <a:spLocks noGrp="1"/>
          </p:cNvSpPr>
          <p:nvPr>
            <p:ph idx="1"/>
          </p:nvPr>
        </p:nvSpPr>
        <p:spPr/>
        <p:txBody>
          <a:bodyPr>
            <a:normAutofit lnSpcReduction="10000"/>
          </a:bodyPr>
          <a:lstStyle/>
          <a:p>
            <a:pPr>
              <a:lnSpc>
                <a:spcPct val="90000"/>
              </a:lnSpc>
            </a:pPr>
            <a:endParaRPr lang="en-NZ" sz="2400" dirty="0" smtClean="0"/>
          </a:p>
          <a:p>
            <a:pPr marL="114300" indent="0">
              <a:lnSpc>
                <a:spcPct val="90000"/>
              </a:lnSpc>
              <a:buNone/>
            </a:pPr>
            <a:r>
              <a:rPr lang="en-NZ" sz="2400" dirty="0" smtClean="0"/>
              <a:t>Naturally </a:t>
            </a:r>
            <a:r>
              <a:rPr lang="en-NZ" sz="2400" dirty="0"/>
              <a:t>occurring </a:t>
            </a:r>
            <a:r>
              <a:rPr lang="en-NZ" sz="2400" dirty="0" smtClean="0"/>
              <a:t>evidence is </a:t>
            </a:r>
            <a:r>
              <a:rPr lang="en-NZ" sz="2400" dirty="0"/>
              <a:t>collected </a:t>
            </a:r>
            <a:endParaRPr lang="en-NZ" sz="2400" dirty="0" smtClean="0"/>
          </a:p>
          <a:p>
            <a:pPr marL="114300" indent="0">
              <a:lnSpc>
                <a:spcPct val="90000"/>
              </a:lnSpc>
              <a:buNone/>
            </a:pPr>
            <a:r>
              <a:rPr lang="en-NZ" sz="2400" dirty="0" smtClean="0"/>
              <a:t>from </a:t>
            </a:r>
            <a:r>
              <a:rPr lang="en-NZ" sz="2400" dirty="0"/>
              <a:t>a range of authentic contexts and </a:t>
            </a:r>
            <a:endParaRPr lang="en-NZ" sz="2400" dirty="0" smtClean="0"/>
          </a:p>
          <a:p>
            <a:pPr marL="114300" indent="0">
              <a:lnSpc>
                <a:spcPct val="90000"/>
              </a:lnSpc>
              <a:buNone/>
            </a:pPr>
            <a:r>
              <a:rPr lang="en-NZ" sz="2400" dirty="0" smtClean="0"/>
              <a:t>obtained </a:t>
            </a:r>
            <a:r>
              <a:rPr lang="en-NZ" sz="2400" dirty="0"/>
              <a:t>over a period of </a:t>
            </a:r>
            <a:r>
              <a:rPr lang="en-NZ" sz="2400" dirty="0" smtClean="0"/>
              <a:t>time.</a:t>
            </a:r>
            <a:endParaRPr lang="en-NZ" sz="2400" dirty="0"/>
          </a:p>
          <a:p>
            <a:pPr>
              <a:lnSpc>
                <a:spcPct val="90000"/>
              </a:lnSpc>
            </a:pPr>
            <a:r>
              <a:rPr lang="en-NZ" sz="2400" dirty="0"/>
              <a:t>Not intended that specific assessment activities be written for the standards</a:t>
            </a:r>
          </a:p>
          <a:p>
            <a:pPr>
              <a:lnSpc>
                <a:spcPct val="90000"/>
              </a:lnSpc>
            </a:pPr>
            <a:r>
              <a:rPr lang="en-NZ" sz="2400" dirty="0"/>
              <a:t>Evidence may be collected </a:t>
            </a:r>
            <a:r>
              <a:rPr lang="en-NZ" sz="2400" dirty="0" smtClean="0"/>
              <a:t>through:</a:t>
            </a:r>
          </a:p>
          <a:p>
            <a:pPr>
              <a:lnSpc>
                <a:spcPct val="90000"/>
              </a:lnSpc>
            </a:pPr>
            <a:endParaRPr lang="en-NZ" sz="2400" dirty="0"/>
          </a:p>
          <a:p>
            <a:pPr>
              <a:lnSpc>
                <a:spcPct val="90000"/>
              </a:lnSpc>
              <a:buClr>
                <a:schemeClr val="tx1"/>
              </a:buClr>
              <a:buFont typeface="Wingdings" pitchFamily="2" charset="2"/>
              <a:buChar char="Ø"/>
            </a:pPr>
            <a:r>
              <a:rPr lang="en-NZ" sz="2400" dirty="0">
                <a:latin typeface="Verdana" pitchFamily="34" charset="0"/>
              </a:rPr>
              <a:t>learning activities that occur within course work</a:t>
            </a:r>
          </a:p>
          <a:p>
            <a:pPr>
              <a:lnSpc>
                <a:spcPct val="90000"/>
              </a:lnSpc>
              <a:buClr>
                <a:schemeClr val="tx1"/>
              </a:buClr>
              <a:buFont typeface="Wingdings" pitchFamily="2" charset="2"/>
              <a:buChar char="Ø"/>
            </a:pPr>
            <a:r>
              <a:rPr lang="en-NZ" sz="2400" dirty="0">
                <a:latin typeface="Verdana" pitchFamily="34" charset="0"/>
              </a:rPr>
              <a:t>formative assessment activities within broader course work</a:t>
            </a:r>
          </a:p>
          <a:p>
            <a:pPr>
              <a:lnSpc>
                <a:spcPct val="90000"/>
              </a:lnSpc>
              <a:buClr>
                <a:schemeClr val="tx1"/>
              </a:buClr>
              <a:buFont typeface="Wingdings" pitchFamily="2" charset="2"/>
              <a:buChar char="Ø"/>
            </a:pPr>
            <a:r>
              <a:rPr lang="en-NZ" sz="2400" dirty="0">
                <a:latin typeface="Verdana" pitchFamily="34" charset="0"/>
              </a:rPr>
              <a:t>assessment activities for other standards</a:t>
            </a:r>
          </a:p>
          <a:p>
            <a:endParaRPr lang="en-NZ"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285750"/>
            <a:ext cx="2139950" cy="214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12776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170</TotalTime>
  <Words>683</Words>
  <Application>Microsoft Office PowerPoint</Application>
  <PresentationFormat>On-screen Show (4:3)</PresentationFormat>
  <Paragraphs>106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Adjacency</vt:lpstr>
      <vt:lpstr>Literacy Unit Standards</vt:lpstr>
      <vt:lpstr> Aims:</vt:lpstr>
      <vt:lpstr>  Two pathways to  Level 1:</vt:lpstr>
      <vt:lpstr>Intent</vt:lpstr>
      <vt:lpstr> What are the  standards?</vt:lpstr>
      <vt:lpstr> What do they  entail:</vt:lpstr>
      <vt:lpstr>PowerPoint Presentation</vt:lpstr>
      <vt:lpstr>PowerPoint Presentation</vt:lpstr>
      <vt:lpstr> Naturally occurring  evidence</vt:lpstr>
      <vt:lpstr>Student’s role in LUS</vt:lpstr>
      <vt:lpstr>Next steps…</vt:lpstr>
    </vt:vector>
  </TitlesOfParts>
  <Company>HRL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Unit Standards</dc:title>
  <dc:creator>Jane Brtton</dc:creator>
  <cp:lastModifiedBy>Jane Brtton</cp:lastModifiedBy>
  <cp:revision>60</cp:revision>
  <dcterms:created xsi:type="dcterms:W3CDTF">2013-05-15T02:01:36Z</dcterms:created>
  <dcterms:modified xsi:type="dcterms:W3CDTF">2013-07-02T03:46:43Z</dcterms:modified>
</cp:coreProperties>
</file>